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61" r:id="rId3"/>
    <p:sldId id="257" r:id="rId4"/>
    <p:sldId id="258" r:id="rId5"/>
    <p:sldId id="259" r:id="rId6"/>
    <p:sldId id="262" r:id="rId7"/>
    <p:sldId id="263" r:id="rId8"/>
  </p:sldIdLst>
  <p:sldSz cx="9144000" cy="6858000" type="screen4x3"/>
  <p:notesSz cx="6881813" cy="96615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unkle Formatvorlage 1 - Akz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338" autoAdjust="0"/>
    <p:restoredTop sz="86355" autoAdjust="0"/>
  </p:normalViewPr>
  <p:slideViewPr>
    <p:cSldViewPr snapToGrid="0">
      <p:cViewPr varScale="1">
        <p:scale>
          <a:sx n="64" d="100"/>
          <a:sy n="64" d="100"/>
        </p:scale>
        <p:origin x="1002" y="7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4.xml"/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 smtClean="0"/>
              <a:t>Teilnehmer 2015</a:t>
            </a:r>
            <a:endParaRPr lang="de-DE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Tabelle1!$A$2</c:f>
              <c:strCache>
                <c:ptCount val="1"/>
                <c:pt idx="0">
                  <c:v>Mädchen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0252675821037609E-17"/>
                  <c:y val="-2.7777777777777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Tabelle1!$B$1:$D$1</c:f>
              <c:strCache>
                <c:ptCount val="3"/>
                <c:pt idx="0">
                  <c:v>Frühjahr 2015</c:v>
                </c:pt>
                <c:pt idx="1">
                  <c:v>Sommer 2015</c:v>
                </c:pt>
                <c:pt idx="2">
                  <c:v>Herbst 2015</c:v>
                </c:pt>
              </c:strCache>
            </c:strRef>
          </c:cat>
          <c:val>
            <c:numRef>
              <c:f>Tabelle1!$B$2:$D$2</c:f>
              <c:numCache>
                <c:formatCode>General</c:formatCode>
                <c:ptCount val="3"/>
                <c:pt idx="0">
                  <c:v>115</c:v>
                </c:pt>
                <c:pt idx="1">
                  <c:v>88</c:v>
                </c:pt>
                <c:pt idx="2">
                  <c:v>154</c:v>
                </c:pt>
              </c:numCache>
            </c:numRef>
          </c:val>
        </c:ser>
        <c:ser>
          <c:idx val="1"/>
          <c:order val="1"/>
          <c:tx>
            <c:strRef>
              <c:f>Tabelle1!$A$3</c:f>
              <c:strCache>
                <c:ptCount val="1"/>
                <c:pt idx="0">
                  <c:v>Jungen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2508250825082501E-3"/>
                  <c:y val="-2.43055555555556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3003300330032397E-3"/>
                  <c:y val="-2.7777777777777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2508250825081304E-3"/>
                  <c:y val="-2.4305555555555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Tabelle1!$B$1:$D$1</c:f>
              <c:strCache>
                <c:ptCount val="3"/>
                <c:pt idx="0">
                  <c:v>Frühjahr 2015</c:v>
                </c:pt>
                <c:pt idx="1">
                  <c:v>Sommer 2015</c:v>
                </c:pt>
                <c:pt idx="2">
                  <c:v>Herbst 2015</c:v>
                </c:pt>
              </c:strCache>
            </c:strRef>
          </c:cat>
          <c:val>
            <c:numRef>
              <c:f>Tabelle1!$B$3:$D$3</c:f>
              <c:numCache>
                <c:formatCode>General</c:formatCode>
                <c:ptCount val="3"/>
                <c:pt idx="0">
                  <c:v>85</c:v>
                </c:pt>
                <c:pt idx="1">
                  <c:v>66</c:v>
                </c:pt>
                <c:pt idx="2">
                  <c:v>136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88487856"/>
        <c:axId val="288489816"/>
        <c:axId val="0"/>
      </c:bar3DChart>
      <c:catAx>
        <c:axId val="28848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88489816"/>
        <c:crosses val="autoZero"/>
        <c:auto val="1"/>
        <c:lblAlgn val="ctr"/>
        <c:lblOffset val="100"/>
        <c:noMultiLvlLbl val="0"/>
      </c:catAx>
      <c:valAx>
        <c:axId val="288489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88487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2"/>
          <p:cNvSpPr>
            <a:spLocks/>
          </p:cNvSpPr>
          <p:nvPr/>
        </p:nvSpPr>
        <p:spPr bwMode="blackWhite">
          <a:xfrm>
            <a:off x="20638" y="12702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1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E9C518E-F1A6-42E9-81A3-C22982F119C8}" type="slidenum">
              <a:rPr lang="de-DE"/>
              <a:pPr/>
              <a:t>‹Nr.›</a:t>
            </a:fld>
            <a:endParaRPr lang="de-DE"/>
          </a:p>
        </p:txBody>
      </p:sp>
      <p:grpSp>
        <p:nvGrpSpPr>
          <p:cNvPr id="9224" name="Group 8"/>
          <p:cNvGrpSpPr>
            <a:grpSpLocks/>
          </p:cNvGrpSpPr>
          <p:nvPr/>
        </p:nvGrpSpPr>
        <p:grpSpPr bwMode="auto">
          <a:xfrm>
            <a:off x="195264" y="234950"/>
            <a:ext cx="3787775" cy="1778000"/>
            <a:chOff x="123" y="148"/>
            <a:chExt cx="2386" cy="1120"/>
          </a:xfrm>
        </p:grpSpPr>
        <p:sp>
          <p:nvSpPr>
            <p:cNvPr id="9225" name="Freeform 9"/>
            <p:cNvSpPr>
              <a:spLocks/>
            </p:cNvSpPr>
            <p:nvPr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226" name="Freeform 10"/>
            <p:cNvSpPr>
              <a:spLocks/>
            </p:cNvSpPr>
            <p:nvPr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227" name="Freeform 11"/>
            <p:cNvSpPr>
              <a:spLocks/>
            </p:cNvSpPr>
            <p:nvPr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grpSp>
          <p:nvGrpSpPr>
            <p:cNvPr id="9228" name="Group 12"/>
            <p:cNvGrpSpPr>
              <a:grpSpLocks/>
            </p:cNvGrpSpPr>
            <p:nvPr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9229" name="Freeform 13"/>
              <p:cNvSpPr>
                <a:spLocks/>
              </p:cNvSpPr>
              <p:nvPr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230" name="Freeform 14"/>
              <p:cNvSpPr>
                <a:spLocks/>
              </p:cNvSpPr>
              <p:nvPr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231" name="Freeform 15"/>
              <p:cNvSpPr>
                <a:spLocks/>
              </p:cNvSpPr>
              <p:nvPr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232" name="Freeform 16"/>
              <p:cNvSpPr>
                <a:spLocks/>
              </p:cNvSpPr>
              <p:nvPr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233" name="Freeform 17"/>
              <p:cNvSpPr>
                <a:spLocks/>
              </p:cNvSpPr>
              <p:nvPr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</p:grpSp>
      <p:grpSp>
        <p:nvGrpSpPr>
          <p:cNvPr id="9234" name="Group 18"/>
          <p:cNvGrpSpPr>
            <a:grpSpLocks/>
          </p:cNvGrpSpPr>
          <p:nvPr/>
        </p:nvGrpSpPr>
        <p:grpSpPr bwMode="auto">
          <a:xfrm>
            <a:off x="7915275" y="4368802"/>
            <a:ext cx="742950" cy="1058863"/>
            <a:chOff x="4986" y="2752"/>
            <a:chExt cx="468" cy="667"/>
          </a:xfrm>
        </p:grpSpPr>
        <p:sp>
          <p:nvSpPr>
            <p:cNvPr id="9235" name="Freeform 19"/>
            <p:cNvSpPr>
              <a:spLocks/>
            </p:cNvSpPr>
            <p:nvPr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236" name="Freeform 20"/>
            <p:cNvSpPr>
              <a:spLocks/>
            </p:cNvSpPr>
            <p:nvPr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237" name="Freeform 21"/>
            <p:cNvSpPr>
              <a:spLocks/>
            </p:cNvSpPr>
            <p:nvPr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grpSp>
          <p:nvGrpSpPr>
            <p:cNvPr id="9238" name="Group 22"/>
            <p:cNvGrpSpPr>
              <a:grpSpLocks/>
            </p:cNvGrpSpPr>
            <p:nvPr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9239" name="Freeform 23"/>
              <p:cNvSpPr>
                <a:spLocks/>
              </p:cNvSpPr>
              <p:nvPr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240" name="Freeform 24"/>
              <p:cNvSpPr>
                <a:spLocks/>
              </p:cNvSpPr>
              <p:nvPr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241" name="Freeform 25"/>
              <p:cNvSpPr>
                <a:spLocks/>
              </p:cNvSpPr>
              <p:nvPr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242" name="Freeform 26"/>
              <p:cNvSpPr>
                <a:spLocks/>
              </p:cNvSpPr>
              <p:nvPr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243" name="Freeform 27"/>
              <p:cNvSpPr>
                <a:spLocks/>
              </p:cNvSpPr>
              <p:nvPr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</p:grpSp>
      <p:sp>
        <p:nvSpPr>
          <p:cNvPr id="9244" name="Freeform 28"/>
          <p:cNvSpPr>
            <a:spLocks/>
          </p:cNvSpPr>
          <p:nvPr/>
        </p:nvSpPr>
        <p:spPr bwMode="auto">
          <a:xfrm>
            <a:off x="901701" y="5054602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45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75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25.02.2016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9958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25.02.2016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561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25.02.2016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274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25.02.2016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85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25.02.2016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0445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25.02.2016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7514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25.02.2016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8258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25.02.2016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4246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25.02.2016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3960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25.02.2016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2344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2"/>
          <p:cNvSpPr>
            <a:spLocks/>
          </p:cNvSpPr>
          <p:nvPr/>
        </p:nvSpPr>
        <p:spPr bwMode="auto">
          <a:xfrm rot="18427436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48FEDF3-9E8D-4299-932B-C423AEBED4B9}" type="datetimeFigureOut">
              <a:rPr lang="de-DE" smtClean="0"/>
              <a:t>25.02.2016</a:t>
            </a:fld>
            <a:endParaRPr lang="de-DE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  <p:sp>
        <p:nvSpPr>
          <p:cNvPr id="8200" name="Freeform 8"/>
          <p:cNvSpPr>
            <a:spLocks/>
          </p:cNvSpPr>
          <p:nvPr/>
        </p:nvSpPr>
        <p:spPr bwMode="auto">
          <a:xfrm rot="18427436">
            <a:off x="7865270" y="24608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201" name="Freeform 9"/>
          <p:cNvSpPr>
            <a:spLocks/>
          </p:cNvSpPr>
          <p:nvPr/>
        </p:nvSpPr>
        <p:spPr bwMode="auto">
          <a:xfrm rot="18427436">
            <a:off x="7831139" y="192089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820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8203" name="Freeform 11"/>
            <p:cNvSpPr>
              <a:spLocks/>
            </p:cNvSpPr>
            <p:nvPr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204" name="Freeform 12"/>
            <p:cNvSpPr>
              <a:spLocks/>
            </p:cNvSpPr>
            <p:nvPr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205" name="Freeform 13"/>
            <p:cNvSpPr>
              <a:spLocks/>
            </p:cNvSpPr>
            <p:nvPr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206" name="Freeform 14"/>
            <p:cNvSpPr>
              <a:spLocks/>
            </p:cNvSpPr>
            <p:nvPr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207" name="Freeform 15"/>
            <p:cNvSpPr>
              <a:spLocks/>
            </p:cNvSpPr>
            <p:nvPr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208" name="Freeform 16"/>
            <p:cNvSpPr>
              <a:spLocks/>
            </p:cNvSpPr>
            <p:nvPr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209" name="Freeform 17"/>
            <p:cNvSpPr>
              <a:spLocks/>
            </p:cNvSpPr>
            <p:nvPr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210" name="Freeform 18"/>
            <p:cNvSpPr>
              <a:spLocks/>
            </p:cNvSpPr>
            <p:nvPr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211" name="Freeform 19"/>
            <p:cNvSpPr>
              <a:spLocks/>
            </p:cNvSpPr>
            <p:nvPr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grpSp>
          <p:nvGrpSpPr>
            <p:cNvPr id="8212" name="Group 20"/>
            <p:cNvGrpSpPr>
              <a:grpSpLocks/>
            </p:cNvGrpSpPr>
            <p:nvPr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8213" name="Group 21"/>
              <p:cNvGrpSpPr>
                <a:grpSpLocks/>
              </p:cNvGrpSpPr>
              <p:nvPr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8214" name="Freeform 22"/>
                <p:cNvSpPr>
                  <a:spLocks/>
                </p:cNvSpPr>
                <p:nvPr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15" name="Freeform 23"/>
                <p:cNvSpPr>
                  <a:spLocks/>
                </p:cNvSpPr>
                <p:nvPr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16" name="Freeform 24"/>
                <p:cNvSpPr>
                  <a:spLocks/>
                </p:cNvSpPr>
                <p:nvPr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sp>
            <p:nvSpPr>
              <p:cNvPr id="8217" name="Freeform 25"/>
              <p:cNvSpPr>
                <a:spLocks/>
              </p:cNvSpPr>
              <p:nvPr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18" name="Freeform 26"/>
              <p:cNvSpPr>
                <a:spLocks/>
              </p:cNvSpPr>
              <p:nvPr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19" name="Freeform 27"/>
              <p:cNvSpPr>
                <a:spLocks/>
              </p:cNvSpPr>
              <p:nvPr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grpSp>
            <p:nvGrpSpPr>
              <p:cNvPr id="8220" name="Group 28"/>
              <p:cNvGrpSpPr>
                <a:grpSpLocks/>
              </p:cNvGrpSpPr>
              <p:nvPr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8221" name="Freeform 29"/>
                <p:cNvSpPr>
                  <a:spLocks/>
                </p:cNvSpPr>
                <p:nvPr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22" name="Freeform 30"/>
                <p:cNvSpPr>
                  <a:spLocks/>
                </p:cNvSpPr>
                <p:nvPr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23" name="Freeform 31"/>
                <p:cNvSpPr>
                  <a:spLocks/>
                </p:cNvSpPr>
                <p:nvPr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24" name="Freeform 32"/>
                <p:cNvSpPr>
                  <a:spLocks/>
                </p:cNvSpPr>
                <p:nvPr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25" name="Freeform 33"/>
                <p:cNvSpPr>
                  <a:spLocks/>
                </p:cNvSpPr>
                <p:nvPr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26" name="Freeform 34"/>
                <p:cNvSpPr>
                  <a:spLocks/>
                </p:cNvSpPr>
                <p:nvPr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27" name="Freeform 35"/>
                <p:cNvSpPr>
                  <a:spLocks/>
                </p:cNvSpPr>
                <p:nvPr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28" name="Freeform 36"/>
                <p:cNvSpPr>
                  <a:spLocks/>
                </p:cNvSpPr>
                <p:nvPr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</p:grpSp>
      </p:grpSp>
      <p:grpSp>
        <p:nvGrpSpPr>
          <p:cNvPr id="8229" name="Group 37"/>
          <p:cNvGrpSpPr>
            <a:grpSpLocks/>
          </p:cNvGrpSpPr>
          <p:nvPr/>
        </p:nvGrpSpPr>
        <p:grpSpPr bwMode="auto">
          <a:xfrm>
            <a:off x="8680451" y="2116140"/>
            <a:ext cx="385763" cy="4308475"/>
            <a:chOff x="5468" y="1333"/>
            <a:chExt cx="243" cy="2714"/>
          </a:xfrm>
        </p:grpSpPr>
        <p:sp>
          <p:nvSpPr>
            <p:cNvPr id="8230" name="Freeform 38"/>
            <p:cNvSpPr>
              <a:spLocks/>
            </p:cNvSpPr>
            <p:nvPr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231" name="Freeform 39"/>
            <p:cNvSpPr>
              <a:spLocks/>
            </p:cNvSpPr>
            <p:nvPr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8232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233" name="Group 41"/>
            <p:cNvGrpSpPr>
              <a:grpSpLocks/>
            </p:cNvGrpSpPr>
            <p:nvPr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8234" name="Freeform 42"/>
              <p:cNvSpPr>
                <a:spLocks/>
              </p:cNvSpPr>
              <p:nvPr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grpSp>
            <p:nvGrpSpPr>
              <p:cNvPr id="8235" name="Group 43"/>
              <p:cNvGrpSpPr>
                <a:grpSpLocks/>
              </p:cNvGrpSpPr>
              <p:nvPr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8236" name="Freeform 44"/>
                <p:cNvSpPr>
                  <a:spLocks/>
                </p:cNvSpPr>
                <p:nvPr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37" name="Freeform 45"/>
                <p:cNvSpPr>
                  <a:spLocks/>
                </p:cNvSpPr>
                <p:nvPr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38" name="Freeform 46"/>
                <p:cNvSpPr>
                  <a:spLocks/>
                </p:cNvSpPr>
                <p:nvPr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39" name="Freeform 47"/>
                <p:cNvSpPr>
                  <a:spLocks/>
                </p:cNvSpPr>
                <p:nvPr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40" name="Freeform 48"/>
                <p:cNvSpPr>
                  <a:spLocks/>
                </p:cNvSpPr>
                <p:nvPr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41" name="Freeform 49"/>
                <p:cNvSpPr>
                  <a:spLocks/>
                </p:cNvSpPr>
                <p:nvPr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42" name="Freeform 50"/>
                <p:cNvSpPr>
                  <a:spLocks/>
                </p:cNvSpPr>
                <p:nvPr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43" name="Freeform 51"/>
                <p:cNvSpPr>
                  <a:spLocks/>
                </p:cNvSpPr>
                <p:nvPr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</p:grpSp>
        <p:sp>
          <p:nvSpPr>
            <p:cNvPr id="8244" name="Line 52"/>
            <p:cNvSpPr>
              <a:spLocks noChangeShapeType="1"/>
            </p:cNvSpPr>
            <p:nvPr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912738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VHS PC-Kurse für Kids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 Kurse für Kinder und Jugendliche von 4 – 14 Jahren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0103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Standorte der angebotenen Schulungen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2030274"/>
            <a:ext cx="7696200" cy="3657600"/>
          </a:xfrm>
        </p:spPr>
        <p:txBody>
          <a:bodyPr>
            <a:normAutofit fontScale="92500" lnSpcReduction="20000"/>
          </a:bodyPr>
          <a:lstStyle/>
          <a:p>
            <a:r>
              <a:rPr lang="de-DE" dirty="0" smtClean="0"/>
              <a:t>Freudenstadt</a:t>
            </a:r>
          </a:p>
          <a:p>
            <a:pPr lvl="1"/>
            <a:r>
              <a:rPr lang="de-DE" dirty="0" smtClean="0"/>
              <a:t>Paulinenstr. 4</a:t>
            </a:r>
          </a:p>
          <a:p>
            <a:pPr lvl="2"/>
            <a:r>
              <a:rPr lang="de-DE" dirty="0" smtClean="0"/>
              <a:t>Leitung: Rosa Meier, Diplomkauffrau</a:t>
            </a:r>
          </a:p>
          <a:p>
            <a:r>
              <a:rPr lang="de-DE" dirty="0" err="1" smtClean="0"/>
              <a:t>Baiersbronn</a:t>
            </a:r>
            <a:endParaRPr lang="de-DE" dirty="0" smtClean="0"/>
          </a:p>
          <a:p>
            <a:pPr lvl="1"/>
            <a:r>
              <a:rPr lang="de-DE" dirty="0" smtClean="0"/>
              <a:t>Bahnhofsallee 1</a:t>
            </a:r>
          </a:p>
          <a:p>
            <a:pPr lvl="2"/>
            <a:r>
              <a:rPr lang="de-DE" dirty="0" smtClean="0"/>
              <a:t>Leitung: Dr. Dieter Fritz, Kinderarzt a. D.</a:t>
            </a:r>
          </a:p>
          <a:p>
            <a:r>
              <a:rPr lang="de-DE" dirty="0" smtClean="0"/>
              <a:t>Horb am Neckar</a:t>
            </a:r>
          </a:p>
          <a:p>
            <a:pPr lvl="1"/>
            <a:r>
              <a:rPr lang="de-DE" dirty="0" smtClean="0"/>
              <a:t>Sulzer Weg 3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de-DE" dirty="0" smtClean="0"/>
              <a:t>Leitung: Elke Reich, </a:t>
            </a:r>
            <a:r>
              <a:rPr lang="de-DE" baseline="0" dirty="0" smtClean="0"/>
              <a:t>Sozialpädagogin</a:t>
            </a:r>
          </a:p>
        </p:txBody>
      </p:sp>
    </p:spTree>
    <p:extLst>
      <p:ext uri="{BB962C8B-B14F-4D97-AF65-F5344CB8AC3E}">
        <p14:creationId xmlns:p14="http://schemas.microsoft.com/office/powerpoint/2010/main" val="135726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Kindgerechte Kurse durch: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Pädagogisch geschulte Trainerinnen und Trainer</a:t>
            </a:r>
          </a:p>
          <a:p>
            <a:r>
              <a:rPr lang="de-DE" dirty="0" smtClean="0"/>
              <a:t>Speziell für die unterschiedlichen Altersstufen aufbereitetes Schulungsmaterial</a:t>
            </a:r>
          </a:p>
          <a:p>
            <a:r>
              <a:rPr lang="de-DE" dirty="0" smtClean="0"/>
              <a:t>Auf die Konzentrationsfähigkeit von Kindern abgestimmte Kurszeiten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0948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Wir bieten günstige Konditionen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50,- € monatliche Kursgebühr bei einer Zeitstunde Unterricht je Woche</a:t>
            </a:r>
          </a:p>
          <a:p>
            <a:r>
              <a:rPr lang="de-DE" dirty="0" smtClean="0"/>
              <a:t>Ermäßigung der Kursgebühr um 25 % ab dem zweiten Kind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5745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Ihr Vorteil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sz="2800" dirty="0" smtClean="0"/>
              <a:t>Alle ausgefallenen Stunden können nachgeholt werden! Dies gilt z. B. für …</a:t>
            </a:r>
            <a:endParaRPr lang="de-DE" sz="280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sz="2800" dirty="0" smtClean="0"/>
              <a:t>… Kursstunden, die durch Ferien entfallen</a:t>
            </a:r>
          </a:p>
          <a:p>
            <a:r>
              <a:rPr lang="de-DE" sz="2800" dirty="0" smtClean="0"/>
              <a:t>… Kursausfall durch Krankheit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92305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36650" y="152400"/>
            <a:ext cx="6870700" cy="1600200"/>
          </a:xfrm>
        </p:spPr>
        <p:txBody>
          <a:bodyPr/>
          <a:lstStyle/>
          <a:p>
            <a:r>
              <a:rPr lang="de-DE" dirty="0" smtClean="0"/>
              <a:t>PC-Kurse für Kids</a:t>
            </a:r>
            <a:endParaRPr lang="de-DE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0079558"/>
              </p:ext>
            </p:extLst>
          </p:nvPr>
        </p:nvGraphicFramePr>
        <p:xfrm>
          <a:off x="685800" y="1828800"/>
          <a:ext cx="7696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9663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65682" y="137410"/>
            <a:ext cx="6870700" cy="1600200"/>
          </a:xfrm>
        </p:spPr>
        <p:txBody>
          <a:bodyPr/>
          <a:lstStyle/>
          <a:p>
            <a:r>
              <a:rPr lang="de-DE" dirty="0" smtClean="0"/>
              <a:t>Ihre Volkshochschule präsentiert …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490854"/>
              </p:ext>
            </p:extLst>
          </p:nvPr>
        </p:nvGraphicFramePr>
        <p:xfrm>
          <a:off x="679150" y="1918741"/>
          <a:ext cx="7243764" cy="2966720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1332230"/>
                <a:gridCol w="1603693"/>
                <a:gridCol w="1492568"/>
                <a:gridCol w="1113155"/>
                <a:gridCol w="1702118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PCKK-129 PC-Kurse für Kids</a:t>
                      </a:r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Semester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Datum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Wochentag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Uhrzeit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Ort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Frühjahr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12. März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Samstag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13:30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Freudenstadt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Frühjahr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6. Mai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Freitag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13:30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Baiersbronn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Sommer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24. Juni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Freitag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13:00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Freudenstadt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Sommer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4. Juli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Montag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15:00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Baiersbronn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Herbst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8. Oktober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Samstag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13:30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Freudenstadt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Herbst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3. Dezember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Samstag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13:00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Baiersbronn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1768840" y="5921115"/>
            <a:ext cx="5606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© 2016 Volkshochschule / Änderungen vorbehalten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29259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C-Schulung Kid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C-Schulung Kids" id="{FB6DBC0A-DE14-48BB-BE94-7E6498ABCA70}" vid="{B3686712-59DC-4338-9EFD-6683B51612B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PC-Schulung Kids</Template>
  <TotalTime>0</TotalTime>
  <Words>204</Words>
  <Application>Microsoft Office PowerPoint</Application>
  <PresentationFormat>Bildschirmpräsentation (4:3)</PresentationFormat>
  <Paragraphs>69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0" baseType="lpstr">
      <vt:lpstr>Arial</vt:lpstr>
      <vt:lpstr>Comic Sans MS</vt:lpstr>
      <vt:lpstr>PC-Schulung Kids</vt:lpstr>
      <vt:lpstr>VHS PC-Kurse für Kids</vt:lpstr>
      <vt:lpstr>Standorte der angebotenen Schulungen</vt:lpstr>
      <vt:lpstr>Kindgerechte Kurse durch:</vt:lpstr>
      <vt:lpstr>Wir bieten günstige Konditionen</vt:lpstr>
      <vt:lpstr>Ihr Vorteil</vt:lpstr>
      <vt:lpstr>PC-Kurse für Kids</vt:lpstr>
      <vt:lpstr>Ihre Volkshochschule präsentiert 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VHS PC-Kurse für Kids</dc:title>
  <dc:creator>Helmut Betz</dc:creator>
  <cp:lastModifiedBy>Helmut Betz</cp:lastModifiedBy>
  <cp:revision>18</cp:revision>
  <cp:lastPrinted>2016-02-09T22:38:13Z</cp:lastPrinted>
  <dcterms:created xsi:type="dcterms:W3CDTF">2016-02-02T11:07:12Z</dcterms:created>
  <dcterms:modified xsi:type="dcterms:W3CDTF">2016-02-25T08:00:47Z</dcterms:modified>
</cp:coreProperties>
</file>